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C4D52CE-93BD-4859-8739-70671F45A26C}">
  <a:tblStyle styleId="{7C4D52CE-93BD-4859-8739-70671F45A2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51dc41796_2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e51dc41796_2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8cd92232c_6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e8cd92232c_6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mateerial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51dc4179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e51dc4179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700"/>
              <a:buChar char="-"/>
            </a:pPr>
            <a:r>
              <a:rPr lang="en" sz="1700">
                <a:solidFill>
                  <a:srgbClr val="616161"/>
                </a:solidFill>
              </a:rPr>
              <a:t>In everyday life, we have to make choices over and over </a:t>
            </a:r>
            <a:endParaRPr sz="1700">
              <a:solidFill>
                <a:srgbClr val="61616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700"/>
              <a:buChar char="-"/>
            </a:pPr>
            <a:r>
              <a:rPr lang="en" sz="1700">
                <a:solidFill>
                  <a:srgbClr val="616161"/>
                </a:solidFill>
              </a:rPr>
              <a:t>Image you visit a website - selecting if you wanna accept or decline cookies. </a:t>
            </a:r>
            <a:endParaRPr sz="1700">
              <a:solidFill>
                <a:srgbClr val="61616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700"/>
              <a:buChar char="-"/>
            </a:pPr>
            <a:r>
              <a:rPr lang="en" sz="1700">
                <a:solidFill>
                  <a:srgbClr val="616161"/>
                </a:solidFill>
              </a:rPr>
              <a:t>To study choice behavior in the lab: e.g. rodent studies, visual decision task. </a:t>
            </a:r>
            <a:endParaRPr sz="1700">
              <a:solidFill>
                <a:srgbClr val="61616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700"/>
              <a:buChar char="-"/>
            </a:pPr>
            <a:r>
              <a:rPr lang="en" sz="1700">
                <a:solidFill>
                  <a:srgbClr val="616161"/>
                </a:solidFill>
              </a:rPr>
              <a:t>Study by Steinmetz et al → Revealed that activity in rare, spatially distributed so called “choice-neurons” predicts behavior (left/right)</a:t>
            </a:r>
            <a:endParaRPr sz="1700">
              <a:solidFill>
                <a:srgbClr val="61616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700"/>
              <a:buChar char="-"/>
            </a:pPr>
            <a:r>
              <a:rPr lang="en" sz="1700">
                <a:solidFill>
                  <a:srgbClr val="616161"/>
                </a:solidFill>
              </a:rPr>
              <a:t>Choice neurons show similarity in firing patterns. </a:t>
            </a:r>
            <a:endParaRPr sz="1700">
              <a:solidFill>
                <a:srgbClr val="61616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700"/>
              <a:buChar char="-"/>
            </a:pPr>
            <a:r>
              <a:rPr lang="en" sz="1700">
                <a:solidFill>
                  <a:srgbClr val="616161"/>
                </a:solidFill>
              </a:rPr>
              <a:t>Question: Do choice neurons that are distributed across different brain regions add unique information to the prediction of choice behavior?</a:t>
            </a:r>
            <a:br>
              <a:rPr lang="en" sz="1700">
                <a:solidFill>
                  <a:srgbClr val="616161"/>
                </a:solidFill>
              </a:rPr>
            </a:br>
            <a:r>
              <a:rPr lang="en" sz="1700">
                <a:solidFill>
                  <a:srgbClr val="616161"/>
                </a:solidFill>
              </a:rPr>
              <a:t>Or do they carry redundant information. </a:t>
            </a:r>
            <a:endParaRPr sz="1700">
              <a:solidFill>
                <a:srgbClr val="61616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8cd92232c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8cd92232c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8cd92232c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8cd92232c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e8cd92232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e8cd92232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e8cd92232c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e8cd92232c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8cd92232c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e8cd92232c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e8cd92232c_7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e8cd92232c_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e8cd92232c_6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e8cd92232c_6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6650" y="4221433"/>
            <a:ext cx="2857500" cy="688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" name="Google Shape;64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6650" y="4221433"/>
            <a:ext cx="2857500" cy="688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uromatch Academ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6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 sz="1200"/>
              <a:t>A Network of Choice Neurons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6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lang="en" sz="1200"/>
              <a:t>The smol birbs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" name="Google Shape;7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7" name="Google Shape;77;p17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7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Speaker name ⦁ Topic of day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17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Week 2 ⦁ Day 1 ⦁ Tutorial 3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8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8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Speaker name ⦁ Topic of day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8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Week 2 ⦁ Day 1 ⦁ Tutorial 3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2" name="Google Shape;92;p19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9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Speaker name ⦁ Topic of day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9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Week 2 ⦁ Day 1 ⦁ Tutorial 3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D9D9D9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6650" y="4221433"/>
            <a:ext cx="2857500" cy="688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3" name="Google Shape;103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" name="Google Shape;104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5" name="Google Shape;105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6" name="Google Shape;106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1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1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we built this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1"/>
          <p:cNvSpPr txBox="1"/>
          <p:nvPr>
            <p:ph idx="12" type="sldNum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21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Professional Development Session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114" name="Google Shape;114;p22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2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Speaker name ⦁ Topic of day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2"/>
          <p:cNvSpPr txBox="1"/>
          <p:nvPr>
            <p:ph idx="12" type="sldNum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2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Week 2 ⦁ Day 1 ⦁ Tutorial 3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2" name="Google Shape;122;p23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Speaker name ⦁ Topic of day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3"/>
          <p:cNvSpPr txBox="1"/>
          <p:nvPr>
            <p:ph idx="12" type="sldNum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3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Week 2 ⦁ Day 1 ⦁ Tutorial 3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/>
          <p:nvPr/>
        </p:nvSpPr>
        <p:spPr>
          <a:xfrm>
            <a:off x="0" y="4832150"/>
            <a:ext cx="9144000" cy="311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4"/>
          <p:cNvSpPr txBox="1"/>
          <p:nvPr/>
        </p:nvSpPr>
        <p:spPr>
          <a:xfrm>
            <a:off x="90525" y="4844025"/>
            <a:ext cx="4092300" cy="3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Speaker name ⦁ Topic of day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4"/>
          <p:cNvSpPr txBox="1"/>
          <p:nvPr>
            <p:ph idx="12" type="sldNum"/>
          </p:nvPr>
        </p:nvSpPr>
        <p:spPr>
          <a:xfrm>
            <a:off x="8472450" y="4821325"/>
            <a:ext cx="5487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4"/>
          <p:cNvSpPr txBox="1"/>
          <p:nvPr/>
        </p:nvSpPr>
        <p:spPr>
          <a:xfrm>
            <a:off x="5043525" y="4844025"/>
            <a:ext cx="35391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Week 2 ⦁ Day 1 ⦁ Tutorial 3</a:t>
            </a:r>
            <a:endParaRPr b="1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456188" y="4832150"/>
            <a:ext cx="313980" cy="3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1.png"/><Relationship Id="rId5" Type="http://schemas.openxmlformats.org/officeDocument/2006/relationships/hyperlink" Target="http://www.youtube.com/watch?v=WpCg1I6CAP4" TargetMode="External"/><Relationship Id="rId6" Type="http://schemas.openxmlformats.org/officeDocument/2006/relationships/image" Target="../media/image9.jpg"/><Relationship Id="rId7" Type="http://schemas.openxmlformats.org/officeDocument/2006/relationships/image" Target="../media/image8.jpg"/><Relationship Id="rId8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3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ctrTitle"/>
          </p:nvPr>
        </p:nvSpPr>
        <p:spPr>
          <a:xfrm>
            <a:off x="396925" y="12812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A network of choice neurons </a:t>
            </a:r>
            <a:endParaRPr/>
          </a:p>
        </p:txBody>
      </p:sp>
      <p:sp>
        <p:nvSpPr>
          <p:cNvPr id="138" name="Google Shape;138;p25"/>
          <p:cNvSpPr txBox="1"/>
          <p:nvPr>
            <p:ph idx="1" type="subTitle"/>
          </p:nvPr>
        </p:nvSpPr>
        <p:spPr>
          <a:xfrm>
            <a:off x="510450" y="2988675"/>
            <a:ext cx="81231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800"/>
              <a:t>By:</a:t>
            </a:r>
            <a:r>
              <a:rPr lang="en" sz="1800"/>
              <a:t> Ole Bialas,</a:t>
            </a:r>
            <a:r>
              <a:rPr lang="en" sz="1800"/>
              <a:t> Jochem van Kempen, </a:t>
            </a:r>
            <a:r>
              <a:rPr lang="en" sz="1800"/>
              <a:t>Robin</a:t>
            </a:r>
            <a:r>
              <a:rPr lang="en" sz="1800"/>
              <a:t> Gutzen, Pui-Shee Lee, </a:t>
            </a:r>
            <a:br>
              <a:rPr lang="en" sz="1800"/>
            </a:br>
            <a:r>
              <a:rPr lang="en" sz="1800"/>
              <a:t>Elisa Buchberger, Charlotte Beylier, Marina Bluma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" sz="1900"/>
              <a:t>Vermilion-todys / Smol Birbs</a:t>
            </a:r>
            <a:endParaRPr sz="1900"/>
          </a:p>
        </p:txBody>
      </p:sp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0125" y="33925"/>
            <a:ext cx="2101473" cy="148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9500" y="132925"/>
            <a:ext cx="1601400" cy="129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one-hot encoding for timeseries data?</a:t>
            </a:r>
            <a:endParaRPr/>
          </a:p>
        </p:txBody>
      </p:sp>
      <p:sp>
        <p:nvSpPr>
          <p:cNvPr id="226" name="Google Shape;226;p34"/>
          <p:cNvSpPr txBox="1"/>
          <p:nvPr>
            <p:ph idx="1" type="body"/>
          </p:nvPr>
        </p:nvSpPr>
        <p:spPr>
          <a:xfrm>
            <a:off x="3786200" y="1152475"/>
            <a:ext cx="504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1: Integer encoding  - </a:t>
            </a:r>
            <a:r>
              <a:rPr lang="en"/>
              <a:t>mapping</a:t>
            </a:r>
            <a:r>
              <a:rPr lang="en"/>
              <a:t> of categorical values to integers.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Step2: One-Hot Encoding - representing each integer value as a binary vector.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11650"/>
            <a:ext cx="3270375" cy="364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140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Accepting cookies - </a:t>
            </a:r>
            <a:br>
              <a:rPr lang="en" sz="2700"/>
            </a:br>
            <a:r>
              <a:rPr lang="en" sz="2700"/>
              <a:t>A question of firing choice neurons?</a:t>
            </a:r>
            <a:endParaRPr sz="2700"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4200"/>
            <a:ext cx="8520600" cy="34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8649" y="2865363"/>
            <a:ext cx="1358679" cy="1676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" name="Google Shape;148;p26"/>
          <p:cNvGrpSpPr/>
          <p:nvPr/>
        </p:nvGrpSpPr>
        <p:grpSpPr>
          <a:xfrm>
            <a:off x="4308677" y="1798400"/>
            <a:ext cx="4523449" cy="1883200"/>
            <a:chOff x="2973475" y="1348875"/>
            <a:chExt cx="6123526" cy="2655012"/>
          </a:xfrm>
        </p:grpSpPr>
        <p:pic>
          <p:nvPicPr>
            <p:cNvPr id="149" name="Google Shape;149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070450" y="1412512"/>
              <a:ext cx="6026551" cy="25913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0" name="Google Shape;150;p26"/>
            <p:cNvSpPr/>
            <p:nvPr/>
          </p:nvSpPr>
          <p:spPr>
            <a:xfrm>
              <a:off x="5630275" y="1348875"/>
              <a:ext cx="651000" cy="3285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6"/>
            <p:cNvSpPr/>
            <p:nvPr/>
          </p:nvSpPr>
          <p:spPr>
            <a:xfrm>
              <a:off x="2973475" y="1507175"/>
              <a:ext cx="651000" cy="3285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mouse performing visual discrimination task&#10;&#10;Steinmetz et al., 2019" id="152" name="Google Shape;152;p26" title="Mouse_face_recording during visual discrimination task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2830825"/>
            <a:ext cx="2235500" cy="174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27225" y="0"/>
            <a:ext cx="3116774" cy="115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1700" y="1202776"/>
            <a:ext cx="3769950" cy="144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process</a:t>
            </a:r>
            <a:endParaRPr/>
          </a:p>
        </p:txBody>
      </p:sp>
      <p:sp>
        <p:nvSpPr>
          <p:cNvPr id="160" name="Google Shape;160;p27"/>
          <p:cNvSpPr txBox="1"/>
          <p:nvPr>
            <p:ph idx="1" type="body"/>
          </p:nvPr>
        </p:nvSpPr>
        <p:spPr>
          <a:xfrm>
            <a:off x="311700" y="1289075"/>
            <a:ext cx="6279600" cy="14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Extraction of choice neurons using logistic regression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Binary</a:t>
            </a:r>
            <a:r>
              <a:rPr lang="en"/>
              <a:t> encoding of these neurons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NN model to predict the choice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7"/>
          <p:cNvSpPr txBox="1"/>
          <p:nvPr/>
        </p:nvSpPr>
        <p:spPr>
          <a:xfrm>
            <a:off x="886350" y="1017725"/>
            <a:ext cx="5546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7"/>
          <p:cNvSpPr txBox="1"/>
          <p:nvPr/>
        </p:nvSpPr>
        <p:spPr>
          <a:xfrm>
            <a:off x="6432750" y="4360725"/>
            <a:ext cx="1927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“One-hot encoding”</a:t>
            </a:r>
            <a:endParaRPr i="1" sz="1000"/>
          </a:p>
        </p:txBody>
      </p:sp>
      <p:graphicFrame>
        <p:nvGraphicFramePr>
          <p:cNvPr id="163" name="Google Shape;163;p27"/>
          <p:cNvGraphicFramePr/>
          <p:nvPr/>
        </p:nvGraphicFramePr>
        <p:xfrm>
          <a:off x="2035975" y="257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{7C4D52CE-93BD-4859-8739-70671F45A26C}</a:tableStyleId>
              </a:tblPr>
              <a:tblGrid>
                <a:gridCol w="694300"/>
                <a:gridCol w="694300"/>
                <a:gridCol w="694300"/>
                <a:gridCol w="694300"/>
                <a:gridCol w="694300"/>
                <a:gridCol w="694300"/>
              </a:tblGrid>
              <a:tr h="5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Time 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Time</a:t>
                      </a:r>
                      <a:r>
                        <a:rPr lang="en" sz="1100"/>
                        <a:t> 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Time</a:t>
                      </a:r>
                      <a:r>
                        <a:rPr lang="en" sz="1100"/>
                        <a:t> 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...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Time N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13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Cell 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13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Cell 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13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Cell 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292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...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...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...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...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...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...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Logistic regression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he choice neurons were identified with logistic regression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275" y="1695422"/>
            <a:ext cx="3857001" cy="285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819589"/>
            <a:ext cx="3689250" cy="2730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network </a:t>
            </a:r>
            <a:r>
              <a:rPr lang="en"/>
              <a:t>architecture</a:t>
            </a:r>
            <a:endParaRPr/>
          </a:p>
        </p:txBody>
      </p:sp>
      <p:sp>
        <p:nvSpPr>
          <p:cNvPr id="177" name="Google Shape;17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Szabó &amp; Barthó (2020)</a:t>
            </a:r>
            <a:endParaRPr sz="1100"/>
          </a:p>
        </p:txBody>
      </p:sp>
      <p:pic>
        <p:nvPicPr>
          <p:cNvPr id="178" name="Google Shape;1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88" y="181050"/>
            <a:ext cx="4160374" cy="432577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27075" y="1162700"/>
            <a:ext cx="328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 : Length (time)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 : Cells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 : Embedding (50)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 : GRU Hidden units (400)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 : Attention embedding (32)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 : Behavioral choice (2)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9"/>
          <p:cNvSpPr txBox="1"/>
          <p:nvPr/>
        </p:nvSpPr>
        <p:spPr>
          <a:xfrm>
            <a:off x="558700" y="3646125"/>
            <a:ext cx="32274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Other parameters used:</a:t>
            </a:r>
            <a:endParaRPr sz="18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Adam optimizer</a:t>
            </a:r>
            <a:endParaRPr sz="1800">
              <a:solidFill>
                <a:schemeClr val="accent3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Cross entropy loss</a:t>
            </a:r>
            <a:endParaRPr/>
          </a:p>
        </p:txBody>
      </p:sp>
      <p:sp>
        <p:nvSpPr>
          <p:cNvPr id="181" name="Google Shape;181;p29"/>
          <p:cNvSpPr txBox="1"/>
          <p:nvPr/>
        </p:nvSpPr>
        <p:spPr>
          <a:xfrm>
            <a:off x="6498175" y="4506825"/>
            <a:ext cx="261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adapted from Szabó &amp; Barthó, 2020</a:t>
            </a:r>
            <a:endParaRPr sz="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2087425" y="298075"/>
            <a:ext cx="626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predictions on simulated data</a:t>
            </a:r>
            <a:endParaRPr/>
          </a:p>
        </p:txBody>
      </p:sp>
      <p:pic>
        <p:nvPicPr>
          <p:cNvPr id="187" name="Google Shape;1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8800" y="1280375"/>
            <a:ext cx="4162425" cy="2825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238250" y="1063300"/>
            <a:ext cx="1624425" cy="357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159300" y="908650"/>
            <a:ext cx="4960200" cy="11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choice neurons ~ full population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movement period is more predictive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many-hot encoding &gt; one-hot encoding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6775" y="2380421"/>
            <a:ext cx="3934724" cy="22293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6784" y="71075"/>
            <a:ext cx="3934716" cy="2236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813" y="2336452"/>
            <a:ext cx="3934726" cy="2232697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1"/>
          <p:cNvSpPr txBox="1"/>
          <p:nvPr>
            <p:ph type="title"/>
          </p:nvPr>
        </p:nvSpPr>
        <p:spPr>
          <a:xfrm>
            <a:off x="311700" y="177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Network predictions on real data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1"/>
          <p:cNvSpPr txBox="1"/>
          <p:nvPr>
            <p:ph idx="1" type="body"/>
          </p:nvPr>
        </p:nvSpPr>
        <p:spPr>
          <a:xfrm>
            <a:off x="1184275" y="4477400"/>
            <a:ext cx="25245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~before movement</a:t>
            </a:r>
            <a:endParaRPr sz="1600"/>
          </a:p>
        </p:txBody>
      </p:sp>
      <p:sp>
        <p:nvSpPr>
          <p:cNvPr id="199" name="Google Shape;199;p31"/>
          <p:cNvSpPr txBox="1"/>
          <p:nvPr>
            <p:ph idx="1" type="body"/>
          </p:nvPr>
        </p:nvSpPr>
        <p:spPr>
          <a:xfrm>
            <a:off x="5848850" y="4477400"/>
            <a:ext cx="25245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~during</a:t>
            </a:r>
            <a:r>
              <a:rPr lang="en" sz="1600"/>
              <a:t> movement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idx="1" type="body"/>
          </p:nvPr>
        </p:nvSpPr>
        <p:spPr>
          <a:xfrm>
            <a:off x="133400" y="500025"/>
            <a:ext cx="2981400" cy="13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Time-shuffled data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2"/>
          <p:cNvSpPr txBox="1"/>
          <p:nvPr/>
        </p:nvSpPr>
        <p:spPr>
          <a:xfrm>
            <a:off x="133400" y="53925"/>
            <a:ext cx="5056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Network predictions on real data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206" name="Google Shape;20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400" y="881300"/>
            <a:ext cx="3369074" cy="1924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450" y="2805972"/>
            <a:ext cx="3420976" cy="1954353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2"/>
          <p:cNvSpPr txBox="1"/>
          <p:nvPr>
            <p:ph idx="1" type="body"/>
          </p:nvPr>
        </p:nvSpPr>
        <p:spPr>
          <a:xfrm>
            <a:off x="4550800" y="500025"/>
            <a:ext cx="4102500" cy="17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Time-and-cells shuffled data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1350" y="879838"/>
            <a:ext cx="3315025" cy="1927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61350" y="2866525"/>
            <a:ext cx="3315029" cy="1893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2"/>
          <p:cNvSpPr txBox="1"/>
          <p:nvPr>
            <p:ph idx="1" type="body"/>
          </p:nvPr>
        </p:nvSpPr>
        <p:spPr>
          <a:xfrm rot="-5400000">
            <a:off x="3338675" y="3714025"/>
            <a:ext cx="21234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choice neurons</a:t>
            </a:r>
            <a:endParaRPr sz="1600"/>
          </a:p>
        </p:txBody>
      </p:sp>
      <p:sp>
        <p:nvSpPr>
          <p:cNvPr id="212" name="Google Shape;212;p32"/>
          <p:cNvSpPr txBox="1"/>
          <p:nvPr>
            <p:ph idx="1" type="body"/>
          </p:nvPr>
        </p:nvSpPr>
        <p:spPr>
          <a:xfrm rot="-5400000">
            <a:off x="3338675" y="1603775"/>
            <a:ext cx="2123400" cy="4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all</a:t>
            </a:r>
            <a:r>
              <a:rPr lang="en" sz="1600"/>
              <a:t> neurons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 txBox="1"/>
          <p:nvPr>
            <p:ph type="title"/>
          </p:nvPr>
        </p:nvSpPr>
        <p:spPr>
          <a:xfrm>
            <a:off x="392400" y="518400"/>
            <a:ext cx="4235700" cy="41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A61C00"/>
                </a:solidFill>
              </a:rPr>
              <a:t>Thanks to…</a:t>
            </a:r>
            <a:endParaRPr b="1" sz="3500">
              <a:solidFill>
                <a:srgbClr val="A61C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A61C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A61C00"/>
                </a:solidFill>
              </a:rPr>
              <a:t>… our amazing TA Anoop </a:t>
            </a:r>
            <a:br>
              <a:rPr lang="en" sz="2400">
                <a:solidFill>
                  <a:srgbClr val="A61C00"/>
                </a:solidFill>
              </a:rPr>
            </a:br>
            <a:r>
              <a:rPr lang="en" sz="2400">
                <a:solidFill>
                  <a:srgbClr val="A61C00"/>
                </a:solidFill>
              </a:rPr>
              <a:t>     &amp; project TA Hojjat</a:t>
            </a:r>
            <a:endParaRPr sz="2400">
              <a:solidFill>
                <a:srgbClr val="A61C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A61C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A61C00"/>
                </a:solidFill>
              </a:rPr>
              <a:t>… our wonderful pod the </a:t>
            </a:r>
            <a:br>
              <a:rPr lang="en" sz="2400">
                <a:solidFill>
                  <a:srgbClr val="A61C00"/>
                </a:solidFill>
              </a:rPr>
            </a:br>
            <a:r>
              <a:rPr lang="en" sz="2400">
                <a:solidFill>
                  <a:srgbClr val="A61C00"/>
                </a:solidFill>
              </a:rPr>
              <a:t>     vermilion todys </a:t>
            </a:r>
            <a:endParaRPr sz="2400">
              <a:solidFill>
                <a:srgbClr val="A61C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A61C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A61C00"/>
                </a:solidFill>
              </a:rPr>
              <a:t>… and all of you for your </a:t>
            </a:r>
            <a:br>
              <a:rPr lang="en" sz="2400">
                <a:solidFill>
                  <a:srgbClr val="A61C00"/>
                </a:solidFill>
              </a:rPr>
            </a:br>
            <a:r>
              <a:rPr lang="en" sz="2400">
                <a:solidFill>
                  <a:srgbClr val="A61C00"/>
                </a:solidFill>
              </a:rPr>
              <a:t>     interest!</a:t>
            </a:r>
            <a:endParaRPr sz="2400">
              <a:solidFill>
                <a:srgbClr val="A61C00"/>
              </a:solidFill>
            </a:endParaRPr>
          </a:p>
        </p:txBody>
      </p:sp>
      <p:pic>
        <p:nvPicPr>
          <p:cNvPr id="218" name="Google Shape;21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8213" y="199624"/>
            <a:ext cx="2560487" cy="181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3"/>
          <p:cNvPicPr preferRelativeResize="0"/>
          <p:nvPr/>
        </p:nvPicPr>
        <p:blipFill rotWithShape="1">
          <a:blip r:embed="rId4">
            <a:alphaModFix/>
          </a:blip>
          <a:srcRect b="9400" l="2515" r="0" t="15275"/>
          <a:stretch/>
        </p:blipFill>
        <p:spPr>
          <a:xfrm>
            <a:off x="4203575" y="2297775"/>
            <a:ext cx="4432627" cy="1926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6901" y="199625"/>
            <a:ext cx="2121125" cy="170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